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0"/>
  </p:notesMasterIdLst>
  <p:sldIdLst>
    <p:sldId id="257" r:id="rId2"/>
    <p:sldId id="258" r:id="rId3"/>
    <p:sldId id="267" r:id="rId4"/>
    <p:sldId id="269" r:id="rId5"/>
    <p:sldId id="271" r:id="rId6"/>
    <p:sldId id="273" r:id="rId7"/>
    <p:sldId id="274"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3B0AB-64F0-4075-9174-D721D3B1A0AF}" type="doc">
      <dgm:prSet loTypeId="urn:microsoft.com/office/officeart/2005/8/layout/hList7" loCatId="process" qsTypeId="urn:microsoft.com/office/officeart/2005/8/quickstyle/simple1" qsCatId="simple" csTypeId="urn:microsoft.com/office/officeart/2005/8/colors/accent1_2" csCatId="accent1" phldr="1"/>
      <dgm:spPr/>
    </dgm:pt>
    <dgm:pt modelId="{BEEF52E9-5FE4-41CE-AFC2-E8A1F2F29A8D}">
      <dgm:prSet phldrT="[Text]" custT="1"/>
      <dgm:spPr/>
      <dgm:t>
        <a:bodyPr/>
        <a:lstStyle/>
        <a:p>
          <a:pPr algn="l"/>
          <a:r>
            <a:rPr lang="en-US" sz="1050" dirty="0"/>
            <a:t>Company A sets up profile on D&amp;I index platform</a:t>
          </a:r>
        </a:p>
        <a:p>
          <a:pPr algn="l"/>
          <a:endParaRPr lang="en-US" sz="1050" dirty="0"/>
        </a:p>
        <a:p>
          <a:pPr algn="l"/>
          <a:r>
            <a:rPr lang="en-US" sz="1050" dirty="0"/>
            <a:t>Company A is assigned ID</a:t>
          </a:r>
        </a:p>
        <a:p>
          <a:pPr algn="l"/>
          <a:endParaRPr lang="en-US" sz="1050" dirty="0"/>
        </a:p>
        <a:p>
          <a:pPr algn="l"/>
          <a:r>
            <a:rPr lang="en-US" sz="1050" dirty="0"/>
            <a:t>Company A provides D&amp;I metrics </a:t>
          </a:r>
        </a:p>
      </dgm:t>
    </dgm:pt>
    <dgm:pt modelId="{807F8A09-0638-4554-8A6B-A3BA7E60FA72}" type="parTrans" cxnId="{6A967846-F19E-4DFE-B2FD-8BDAFAAA8FB7}">
      <dgm:prSet/>
      <dgm:spPr/>
      <dgm:t>
        <a:bodyPr/>
        <a:lstStyle/>
        <a:p>
          <a:endParaRPr lang="en-US"/>
        </a:p>
      </dgm:t>
    </dgm:pt>
    <dgm:pt modelId="{7D0652E2-B9EB-46E2-93B3-630444C800E2}" type="sibTrans" cxnId="{6A967846-F19E-4DFE-B2FD-8BDAFAAA8FB7}">
      <dgm:prSet/>
      <dgm:spPr/>
      <dgm:t>
        <a:bodyPr/>
        <a:lstStyle/>
        <a:p>
          <a:endParaRPr lang="en-US"/>
        </a:p>
      </dgm:t>
    </dgm:pt>
    <dgm:pt modelId="{3EC142E5-E6FF-4EC5-AED3-19DEF8DD28BB}">
      <dgm:prSet phldrT="[Text]" custT="1"/>
      <dgm:spPr/>
      <dgm:t>
        <a:bodyPr/>
        <a:lstStyle/>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1050" dirty="0"/>
        </a:p>
        <a:p>
          <a:pPr algn="l"/>
          <a:r>
            <a:rPr lang="en-US" sz="1050" dirty="0"/>
            <a:t>Customers e.g., job seeker, vendor accesses the platform to add review or to read a review</a:t>
          </a:r>
        </a:p>
        <a:p>
          <a:pPr algn="l"/>
          <a:endParaRPr lang="en-US" sz="1050" dirty="0"/>
        </a:p>
        <a:p>
          <a:pPr algn="l"/>
          <a:r>
            <a:rPr lang="en-US" sz="1050" dirty="0"/>
            <a:t>Platform allows users to rate reviews</a:t>
          </a:r>
        </a:p>
        <a:p>
          <a:pPr algn="l"/>
          <a:endParaRPr lang="en-US" sz="1050" dirty="0"/>
        </a:p>
        <a:p>
          <a:pPr algn="l"/>
          <a:r>
            <a:rPr lang="en-US" sz="1050" dirty="0"/>
            <a:t>Platform allows users to add independent and validated D&amp;I metrics </a:t>
          </a:r>
        </a:p>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1050" dirty="0"/>
        </a:p>
        <a:p>
          <a:pPr algn="l"/>
          <a:endParaRPr lang="en-US" sz="900" dirty="0"/>
        </a:p>
        <a:p>
          <a:pPr algn="l"/>
          <a:endParaRPr lang="en-US" sz="900" dirty="0"/>
        </a:p>
      </dgm:t>
    </dgm:pt>
    <dgm:pt modelId="{F0B7B248-9557-4DDE-911A-7BC5A489D289}" type="parTrans" cxnId="{E6341A1C-0E2B-4EE5-8B97-87D36F2C1E5D}">
      <dgm:prSet/>
      <dgm:spPr/>
      <dgm:t>
        <a:bodyPr/>
        <a:lstStyle/>
        <a:p>
          <a:endParaRPr lang="en-US"/>
        </a:p>
      </dgm:t>
    </dgm:pt>
    <dgm:pt modelId="{C233CC05-B1D9-4005-92D2-780002E3EA18}" type="sibTrans" cxnId="{E6341A1C-0E2B-4EE5-8B97-87D36F2C1E5D}">
      <dgm:prSet/>
      <dgm:spPr/>
      <dgm:t>
        <a:bodyPr/>
        <a:lstStyle/>
        <a:p>
          <a:endParaRPr lang="en-US"/>
        </a:p>
      </dgm:t>
    </dgm:pt>
    <dgm:pt modelId="{241A019A-FEF2-4E33-9B9F-E8557950FA9A}">
      <dgm:prSet phldrT="[Text]" custT="1"/>
      <dgm:spPr/>
      <dgm:t>
        <a:bodyPr/>
        <a:lstStyle/>
        <a:p>
          <a:pPr algn="l"/>
          <a:endParaRPr lang="en-US" sz="900" dirty="0"/>
        </a:p>
        <a:p>
          <a:pPr algn="l"/>
          <a:endParaRPr lang="en-US" sz="900" dirty="0"/>
        </a:p>
        <a:p>
          <a:pPr algn="l"/>
          <a:r>
            <a:rPr lang="en-US" sz="1050" dirty="0"/>
            <a:t>Handshake and feedback loop</a:t>
          </a:r>
        </a:p>
        <a:p>
          <a:pPr algn="l"/>
          <a:endParaRPr lang="en-US" sz="1050" dirty="0"/>
        </a:p>
        <a:p>
          <a:pPr algn="l"/>
          <a:r>
            <a:rPr lang="en-US" sz="1050" dirty="0"/>
            <a:t>Company responds to reviews and provides actionable improvement next steps</a:t>
          </a:r>
        </a:p>
        <a:p>
          <a:pPr algn="l"/>
          <a:endParaRPr lang="en-US" sz="1050" dirty="0"/>
        </a:p>
        <a:p>
          <a:pPr algn="l"/>
          <a:endParaRPr lang="en-US" sz="900" dirty="0"/>
        </a:p>
      </dgm:t>
    </dgm:pt>
    <dgm:pt modelId="{ECD9CF4A-C60E-44E1-9443-0550C33BF051}" type="parTrans" cxnId="{5D2929FF-B5EC-4F82-9CE3-F8E295830D0D}">
      <dgm:prSet/>
      <dgm:spPr/>
      <dgm:t>
        <a:bodyPr/>
        <a:lstStyle/>
        <a:p>
          <a:endParaRPr lang="en-US"/>
        </a:p>
      </dgm:t>
    </dgm:pt>
    <dgm:pt modelId="{A84607F5-96E6-43A3-996A-CB5A7A512927}" type="sibTrans" cxnId="{5D2929FF-B5EC-4F82-9CE3-F8E295830D0D}">
      <dgm:prSet/>
      <dgm:spPr/>
      <dgm:t>
        <a:bodyPr/>
        <a:lstStyle/>
        <a:p>
          <a:endParaRPr lang="en-US"/>
        </a:p>
      </dgm:t>
    </dgm:pt>
    <dgm:pt modelId="{0A34ABAB-0C56-4E7C-BC29-5DBB874173DB}" type="pres">
      <dgm:prSet presAssocID="{47B3B0AB-64F0-4075-9174-D721D3B1A0AF}" presName="Name0" presStyleCnt="0">
        <dgm:presLayoutVars>
          <dgm:dir/>
          <dgm:resizeHandles val="exact"/>
        </dgm:presLayoutVars>
      </dgm:prSet>
      <dgm:spPr/>
    </dgm:pt>
    <dgm:pt modelId="{4E443651-0A8A-4FBC-A2B2-85A25F0CBC08}" type="pres">
      <dgm:prSet presAssocID="{47B3B0AB-64F0-4075-9174-D721D3B1A0AF}" presName="fgShape" presStyleLbl="fgShp" presStyleIdx="0" presStyleCnt="1"/>
      <dgm:spPr>
        <a:solidFill>
          <a:srgbClr val="00B0F0"/>
        </a:solidFill>
      </dgm:spPr>
    </dgm:pt>
    <dgm:pt modelId="{81F1BDCF-FF64-487D-A23A-BCFDFFFC8F9F}" type="pres">
      <dgm:prSet presAssocID="{47B3B0AB-64F0-4075-9174-D721D3B1A0AF}" presName="linComp" presStyleCnt="0"/>
      <dgm:spPr/>
    </dgm:pt>
    <dgm:pt modelId="{78692BBD-40BF-4D7D-9A3D-6DF6083AD5DA}" type="pres">
      <dgm:prSet presAssocID="{BEEF52E9-5FE4-41CE-AFC2-E8A1F2F29A8D}" presName="compNode" presStyleCnt="0"/>
      <dgm:spPr/>
    </dgm:pt>
    <dgm:pt modelId="{119D7E66-18B3-477B-BE09-AE8E37E4C252}" type="pres">
      <dgm:prSet presAssocID="{BEEF52E9-5FE4-41CE-AFC2-E8A1F2F29A8D}" presName="bkgdShape" presStyleLbl="node1" presStyleIdx="0" presStyleCnt="3"/>
      <dgm:spPr/>
    </dgm:pt>
    <dgm:pt modelId="{0C81FD88-1F39-42E7-BF83-AE6493FF4289}" type="pres">
      <dgm:prSet presAssocID="{BEEF52E9-5FE4-41CE-AFC2-E8A1F2F29A8D}" presName="nodeTx" presStyleLbl="node1" presStyleIdx="0" presStyleCnt="3">
        <dgm:presLayoutVars>
          <dgm:bulletEnabled val="1"/>
        </dgm:presLayoutVars>
      </dgm:prSet>
      <dgm:spPr/>
    </dgm:pt>
    <dgm:pt modelId="{20C0FEA0-D294-444B-B24B-91907C877528}" type="pres">
      <dgm:prSet presAssocID="{BEEF52E9-5FE4-41CE-AFC2-E8A1F2F29A8D}" presName="invisiNode" presStyleLbl="node1" presStyleIdx="0" presStyleCnt="3"/>
      <dgm:spPr/>
    </dgm:pt>
    <dgm:pt modelId="{B11CC24A-7F53-4531-9649-884F14DAF6F4}" type="pres">
      <dgm:prSet presAssocID="{BEEF52E9-5FE4-41CE-AFC2-E8A1F2F29A8D}" presName="imagNode" presStyleLbl="fgImgPlace1" presStyleIdx="0" presStyleCnt="3"/>
      <dgm:spPr>
        <a:blipFill>
          <a:blip xmlns:r="http://schemas.openxmlformats.org/officeDocument/2006/relationships" r:embed="rId1"/>
          <a:srcRect/>
          <a:stretch>
            <a:fillRect l="-1000" r="-1000"/>
          </a:stretch>
        </a:blipFill>
      </dgm:spPr>
    </dgm:pt>
    <dgm:pt modelId="{691FC816-B761-40C3-838E-16997FC7393F}" type="pres">
      <dgm:prSet presAssocID="{7D0652E2-B9EB-46E2-93B3-630444C800E2}" presName="sibTrans" presStyleLbl="sibTrans2D1" presStyleIdx="0" presStyleCnt="0"/>
      <dgm:spPr/>
    </dgm:pt>
    <dgm:pt modelId="{1AC14978-B2E6-414A-BCE0-055626C3C9AB}" type="pres">
      <dgm:prSet presAssocID="{3EC142E5-E6FF-4EC5-AED3-19DEF8DD28BB}" presName="compNode" presStyleCnt="0"/>
      <dgm:spPr/>
    </dgm:pt>
    <dgm:pt modelId="{F56EE2E4-4937-4381-A9C7-865DCD6A0E7C}" type="pres">
      <dgm:prSet presAssocID="{3EC142E5-E6FF-4EC5-AED3-19DEF8DD28BB}" presName="bkgdShape" presStyleLbl="node1" presStyleIdx="1" presStyleCnt="3"/>
      <dgm:spPr/>
    </dgm:pt>
    <dgm:pt modelId="{C462CE4C-3739-4F2A-AC65-1900522B5F72}" type="pres">
      <dgm:prSet presAssocID="{3EC142E5-E6FF-4EC5-AED3-19DEF8DD28BB}" presName="nodeTx" presStyleLbl="node1" presStyleIdx="1" presStyleCnt="3">
        <dgm:presLayoutVars>
          <dgm:bulletEnabled val="1"/>
        </dgm:presLayoutVars>
      </dgm:prSet>
      <dgm:spPr/>
    </dgm:pt>
    <dgm:pt modelId="{CF3DB32B-170F-4CC4-8D2A-B5F981EB9E5F}" type="pres">
      <dgm:prSet presAssocID="{3EC142E5-E6FF-4EC5-AED3-19DEF8DD28BB}" presName="invisiNode" presStyleLbl="node1" presStyleIdx="1" presStyleCnt="3"/>
      <dgm:spPr/>
    </dgm:pt>
    <dgm:pt modelId="{783569DD-DA49-4C34-B4FF-9401C2E2B298}" type="pres">
      <dgm:prSet presAssocID="{3EC142E5-E6FF-4EC5-AED3-19DEF8DD28BB}" presName="imagNode" presStyleLbl="fgImgPlace1" presStyleIdx="1" presStyleCnt="3"/>
      <dgm:spPr>
        <a:blipFill rotWithShape="1">
          <a:blip xmlns:r="http://schemas.openxmlformats.org/officeDocument/2006/relationships" r:embed="rId2"/>
          <a:srcRect/>
          <a:stretch>
            <a:fillRect l="-54000" r="-54000"/>
          </a:stretch>
        </a:blipFill>
      </dgm:spPr>
    </dgm:pt>
    <dgm:pt modelId="{580CD584-750E-4C76-A5BD-C23E49A52B08}" type="pres">
      <dgm:prSet presAssocID="{C233CC05-B1D9-4005-92D2-780002E3EA18}" presName="sibTrans" presStyleLbl="sibTrans2D1" presStyleIdx="0" presStyleCnt="0"/>
      <dgm:spPr/>
    </dgm:pt>
    <dgm:pt modelId="{D1B18880-9117-4EDF-9D52-3AD6A27D5602}" type="pres">
      <dgm:prSet presAssocID="{241A019A-FEF2-4E33-9B9F-E8557950FA9A}" presName="compNode" presStyleCnt="0"/>
      <dgm:spPr/>
    </dgm:pt>
    <dgm:pt modelId="{6F2992E4-4A6F-4038-8051-D8D8B4FC1A61}" type="pres">
      <dgm:prSet presAssocID="{241A019A-FEF2-4E33-9B9F-E8557950FA9A}" presName="bkgdShape" presStyleLbl="node1" presStyleIdx="2" presStyleCnt="3"/>
      <dgm:spPr/>
    </dgm:pt>
    <dgm:pt modelId="{1DE0AE64-387B-4FEC-A766-5A5D1F04A78F}" type="pres">
      <dgm:prSet presAssocID="{241A019A-FEF2-4E33-9B9F-E8557950FA9A}" presName="nodeTx" presStyleLbl="node1" presStyleIdx="2" presStyleCnt="3">
        <dgm:presLayoutVars>
          <dgm:bulletEnabled val="1"/>
        </dgm:presLayoutVars>
      </dgm:prSet>
      <dgm:spPr/>
    </dgm:pt>
    <dgm:pt modelId="{49F6AFBB-5AA0-47C3-9BCD-116D35DD2977}" type="pres">
      <dgm:prSet presAssocID="{241A019A-FEF2-4E33-9B9F-E8557950FA9A}" presName="invisiNode" presStyleLbl="node1" presStyleIdx="2" presStyleCnt="3"/>
      <dgm:spPr/>
    </dgm:pt>
    <dgm:pt modelId="{12CD8437-AF7F-4067-A3D4-6F3B6B6BEABB}" type="pres">
      <dgm:prSet presAssocID="{241A019A-FEF2-4E33-9B9F-E8557950FA9A}" presName="imagNode" presStyleLbl="fgImgPlace1" presStyleIdx="2" presStyleCnt="3"/>
      <dgm:spPr>
        <a:blipFill>
          <a:blip xmlns:r="http://schemas.openxmlformats.org/officeDocument/2006/relationships" r:embed="rId3"/>
          <a:srcRect/>
          <a:stretch>
            <a:fillRect l="-20000" r="-20000"/>
          </a:stretch>
        </a:blipFill>
      </dgm:spPr>
    </dgm:pt>
  </dgm:ptLst>
  <dgm:cxnLst>
    <dgm:cxn modelId="{E6341A1C-0E2B-4EE5-8B97-87D36F2C1E5D}" srcId="{47B3B0AB-64F0-4075-9174-D721D3B1A0AF}" destId="{3EC142E5-E6FF-4EC5-AED3-19DEF8DD28BB}" srcOrd="1" destOrd="0" parTransId="{F0B7B248-9557-4DDE-911A-7BC5A489D289}" sibTransId="{C233CC05-B1D9-4005-92D2-780002E3EA18}"/>
    <dgm:cxn modelId="{C6B35829-2DAC-45F2-9C4B-5394FB587F55}" type="presOf" srcId="{3EC142E5-E6FF-4EC5-AED3-19DEF8DD28BB}" destId="{F56EE2E4-4937-4381-A9C7-865DCD6A0E7C}" srcOrd="0" destOrd="0" presId="urn:microsoft.com/office/officeart/2005/8/layout/hList7"/>
    <dgm:cxn modelId="{DD0EF735-DDFD-437E-8B37-D203AB9FFE27}" type="presOf" srcId="{7D0652E2-B9EB-46E2-93B3-630444C800E2}" destId="{691FC816-B761-40C3-838E-16997FC7393F}" srcOrd="0" destOrd="0" presId="urn:microsoft.com/office/officeart/2005/8/layout/hList7"/>
    <dgm:cxn modelId="{6A967846-F19E-4DFE-B2FD-8BDAFAAA8FB7}" srcId="{47B3B0AB-64F0-4075-9174-D721D3B1A0AF}" destId="{BEEF52E9-5FE4-41CE-AFC2-E8A1F2F29A8D}" srcOrd="0" destOrd="0" parTransId="{807F8A09-0638-4554-8A6B-A3BA7E60FA72}" sibTransId="{7D0652E2-B9EB-46E2-93B3-630444C800E2}"/>
    <dgm:cxn modelId="{3C2CE24A-DB2B-46F7-B602-6543DFC30658}" type="presOf" srcId="{C233CC05-B1D9-4005-92D2-780002E3EA18}" destId="{580CD584-750E-4C76-A5BD-C23E49A52B08}" srcOrd="0" destOrd="0" presId="urn:microsoft.com/office/officeart/2005/8/layout/hList7"/>
    <dgm:cxn modelId="{67150E8D-00E5-439A-ADB1-D331DD06C90B}" type="presOf" srcId="{47B3B0AB-64F0-4075-9174-D721D3B1A0AF}" destId="{0A34ABAB-0C56-4E7C-BC29-5DBB874173DB}" srcOrd="0" destOrd="0" presId="urn:microsoft.com/office/officeart/2005/8/layout/hList7"/>
    <dgm:cxn modelId="{4BD8E292-952C-4CBA-9BE9-15180F43BFAC}" type="presOf" srcId="{241A019A-FEF2-4E33-9B9F-E8557950FA9A}" destId="{1DE0AE64-387B-4FEC-A766-5A5D1F04A78F}" srcOrd="1" destOrd="0" presId="urn:microsoft.com/office/officeart/2005/8/layout/hList7"/>
    <dgm:cxn modelId="{C476E6A1-0B2D-4A5B-8FFF-EF9542A09F71}" type="presOf" srcId="{BEEF52E9-5FE4-41CE-AFC2-E8A1F2F29A8D}" destId="{119D7E66-18B3-477B-BE09-AE8E37E4C252}" srcOrd="0" destOrd="0" presId="urn:microsoft.com/office/officeart/2005/8/layout/hList7"/>
    <dgm:cxn modelId="{F9B925DB-7598-41EA-B521-618AD5F31268}" type="presOf" srcId="{BEEF52E9-5FE4-41CE-AFC2-E8A1F2F29A8D}" destId="{0C81FD88-1F39-42E7-BF83-AE6493FF4289}" srcOrd="1" destOrd="0" presId="urn:microsoft.com/office/officeart/2005/8/layout/hList7"/>
    <dgm:cxn modelId="{C85FBBF7-18E9-4756-AB45-CE8AAAE84D08}" type="presOf" srcId="{3EC142E5-E6FF-4EC5-AED3-19DEF8DD28BB}" destId="{C462CE4C-3739-4F2A-AC65-1900522B5F72}" srcOrd="1" destOrd="0" presId="urn:microsoft.com/office/officeart/2005/8/layout/hList7"/>
    <dgm:cxn modelId="{27721AFC-BD60-418F-8471-212A6E45EC4B}" type="presOf" srcId="{241A019A-FEF2-4E33-9B9F-E8557950FA9A}" destId="{6F2992E4-4A6F-4038-8051-D8D8B4FC1A61}" srcOrd="0" destOrd="0" presId="urn:microsoft.com/office/officeart/2005/8/layout/hList7"/>
    <dgm:cxn modelId="{5D2929FF-B5EC-4F82-9CE3-F8E295830D0D}" srcId="{47B3B0AB-64F0-4075-9174-D721D3B1A0AF}" destId="{241A019A-FEF2-4E33-9B9F-E8557950FA9A}" srcOrd="2" destOrd="0" parTransId="{ECD9CF4A-C60E-44E1-9443-0550C33BF051}" sibTransId="{A84607F5-96E6-43A3-996A-CB5A7A512927}"/>
    <dgm:cxn modelId="{5AAB3991-B1C6-449F-80BA-0E1B56E7E7E9}" type="presParOf" srcId="{0A34ABAB-0C56-4E7C-BC29-5DBB874173DB}" destId="{4E443651-0A8A-4FBC-A2B2-85A25F0CBC08}" srcOrd="0" destOrd="0" presId="urn:microsoft.com/office/officeart/2005/8/layout/hList7"/>
    <dgm:cxn modelId="{CE28B1C6-6D1F-4C5B-BDD1-D9BEA7E4A467}" type="presParOf" srcId="{0A34ABAB-0C56-4E7C-BC29-5DBB874173DB}" destId="{81F1BDCF-FF64-487D-A23A-BCFDFFFC8F9F}" srcOrd="1" destOrd="0" presId="urn:microsoft.com/office/officeart/2005/8/layout/hList7"/>
    <dgm:cxn modelId="{375DC51B-037B-4EA2-B7AB-B29F4EF81BB5}" type="presParOf" srcId="{81F1BDCF-FF64-487D-A23A-BCFDFFFC8F9F}" destId="{78692BBD-40BF-4D7D-9A3D-6DF6083AD5DA}" srcOrd="0" destOrd="0" presId="urn:microsoft.com/office/officeart/2005/8/layout/hList7"/>
    <dgm:cxn modelId="{6E83415E-EEE9-4720-BCC4-FB1EA1B7A3D4}" type="presParOf" srcId="{78692BBD-40BF-4D7D-9A3D-6DF6083AD5DA}" destId="{119D7E66-18B3-477B-BE09-AE8E37E4C252}" srcOrd="0" destOrd="0" presId="urn:microsoft.com/office/officeart/2005/8/layout/hList7"/>
    <dgm:cxn modelId="{3FDAE5A4-E176-4B92-A05C-C36CC28482DC}" type="presParOf" srcId="{78692BBD-40BF-4D7D-9A3D-6DF6083AD5DA}" destId="{0C81FD88-1F39-42E7-BF83-AE6493FF4289}" srcOrd="1" destOrd="0" presId="urn:microsoft.com/office/officeart/2005/8/layout/hList7"/>
    <dgm:cxn modelId="{27A5B7A5-6875-43D0-8B56-27AAF48C8C37}" type="presParOf" srcId="{78692BBD-40BF-4D7D-9A3D-6DF6083AD5DA}" destId="{20C0FEA0-D294-444B-B24B-91907C877528}" srcOrd="2" destOrd="0" presId="urn:microsoft.com/office/officeart/2005/8/layout/hList7"/>
    <dgm:cxn modelId="{832F114D-FA8A-4C0A-B551-F9593ED85961}" type="presParOf" srcId="{78692BBD-40BF-4D7D-9A3D-6DF6083AD5DA}" destId="{B11CC24A-7F53-4531-9649-884F14DAF6F4}" srcOrd="3" destOrd="0" presId="urn:microsoft.com/office/officeart/2005/8/layout/hList7"/>
    <dgm:cxn modelId="{FD5E3D00-5525-4673-BFFE-7063DB9F645D}" type="presParOf" srcId="{81F1BDCF-FF64-487D-A23A-BCFDFFFC8F9F}" destId="{691FC816-B761-40C3-838E-16997FC7393F}" srcOrd="1" destOrd="0" presId="urn:microsoft.com/office/officeart/2005/8/layout/hList7"/>
    <dgm:cxn modelId="{011C573C-C87D-488B-8F3C-EFCAB0314C7D}" type="presParOf" srcId="{81F1BDCF-FF64-487D-A23A-BCFDFFFC8F9F}" destId="{1AC14978-B2E6-414A-BCE0-055626C3C9AB}" srcOrd="2" destOrd="0" presId="urn:microsoft.com/office/officeart/2005/8/layout/hList7"/>
    <dgm:cxn modelId="{0FA94E73-869C-4B84-94F0-4DEDD942B737}" type="presParOf" srcId="{1AC14978-B2E6-414A-BCE0-055626C3C9AB}" destId="{F56EE2E4-4937-4381-A9C7-865DCD6A0E7C}" srcOrd="0" destOrd="0" presId="urn:microsoft.com/office/officeart/2005/8/layout/hList7"/>
    <dgm:cxn modelId="{B70C0354-B8ED-4C32-9D12-56CC4CB0630F}" type="presParOf" srcId="{1AC14978-B2E6-414A-BCE0-055626C3C9AB}" destId="{C462CE4C-3739-4F2A-AC65-1900522B5F72}" srcOrd="1" destOrd="0" presId="urn:microsoft.com/office/officeart/2005/8/layout/hList7"/>
    <dgm:cxn modelId="{CDF947F6-080D-4AFA-B2B1-36151FBCA99B}" type="presParOf" srcId="{1AC14978-B2E6-414A-BCE0-055626C3C9AB}" destId="{CF3DB32B-170F-4CC4-8D2A-B5F981EB9E5F}" srcOrd="2" destOrd="0" presId="urn:microsoft.com/office/officeart/2005/8/layout/hList7"/>
    <dgm:cxn modelId="{FA9B7EB3-B531-49B0-AAF1-8A5E6942ADBF}" type="presParOf" srcId="{1AC14978-B2E6-414A-BCE0-055626C3C9AB}" destId="{783569DD-DA49-4C34-B4FF-9401C2E2B298}" srcOrd="3" destOrd="0" presId="urn:microsoft.com/office/officeart/2005/8/layout/hList7"/>
    <dgm:cxn modelId="{221C7C7D-9FDD-48A0-90E2-BE7F0BC82094}" type="presParOf" srcId="{81F1BDCF-FF64-487D-A23A-BCFDFFFC8F9F}" destId="{580CD584-750E-4C76-A5BD-C23E49A52B08}" srcOrd="3" destOrd="0" presId="urn:microsoft.com/office/officeart/2005/8/layout/hList7"/>
    <dgm:cxn modelId="{38340C57-8AE8-423C-9DF2-91254D41ADEF}" type="presParOf" srcId="{81F1BDCF-FF64-487D-A23A-BCFDFFFC8F9F}" destId="{D1B18880-9117-4EDF-9D52-3AD6A27D5602}" srcOrd="4" destOrd="0" presId="urn:microsoft.com/office/officeart/2005/8/layout/hList7"/>
    <dgm:cxn modelId="{69D84051-25A5-455C-834B-89CEA0309C3C}" type="presParOf" srcId="{D1B18880-9117-4EDF-9D52-3AD6A27D5602}" destId="{6F2992E4-4A6F-4038-8051-D8D8B4FC1A61}" srcOrd="0" destOrd="0" presId="urn:microsoft.com/office/officeart/2005/8/layout/hList7"/>
    <dgm:cxn modelId="{B1F582EB-0241-44C1-8045-87180420DF72}" type="presParOf" srcId="{D1B18880-9117-4EDF-9D52-3AD6A27D5602}" destId="{1DE0AE64-387B-4FEC-A766-5A5D1F04A78F}" srcOrd="1" destOrd="0" presId="urn:microsoft.com/office/officeart/2005/8/layout/hList7"/>
    <dgm:cxn modelId="{F275606E-9F75-400A-85E7-758BB3E9E7F2}" type="presParOf" srcId="{D1B18880-9117-4EDF-9D52-3AD6A27D5602}" destId="{49F6AFBB-5AA0-47C3-9BCD-116D35DD2977}" srcOrd="2" destOrd="0" presId="urn:microsoft.com/office/officeart/2005/8/layout/hList7"/>
    <dgm:cxn modelId="{95DB4390-6C19-407F-A961-A5996AC5CDB7}" type="presParOf" srcId="{D1B18880-9117-4EDF-9D52-3AD6A27D5602}" destId="{12CD8437-AF7F-4067-A3D4-6F3B6B6BEA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D7E66-18B3-477B-BE09-AE8E37E4C252}">
      <dsp:nvSpPr>
        <dsp:cNvPr id="0" name=""/>
        <dsp:cNvSpPr/>
      </dsp:nvSpPr>
      <dsp:spPr>
        <a:xfrm>
          <a:off x="1935" y="0"/>
          <a:ext cx="3010834" cy="36618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66725">
            <a:lnSpc>
              <a:spcPct val="90000"/>
            </a:lnSpc>
            <a:spcBef>
              <a:spcPct val="0"/>
            </a:spcBef>
            <a:spcAft>
              <a:spcPct val="35000"/>
            </a:spcAft>
            <a:buNone/>
          </a:pPr>
          <a:r>
            <a:rPr lang="en-US" sz="1050" kern="1200" dirty="0"/>
            <a:t>Company A sets up profile on D&amp;I index platform</a:t>
          </a:r>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r>
            <a:rPr lang="en-US" sz="1050" kern="1200" dirty="0"/>
            <a:t>Company A is assigned ID</a:t>
          </a:r>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r>
            <a:rPr lang="en-US" sz="1050" kern="1200" dirty="0"/>
            <a:t>Company A provides D&amp;I metrics </a:t>
          </a:r>
        </a:p>
      </dsp:txBody>
      <dsp:txXfrm>
        <a:off x="1935" y="1464733"/>
        <a:ext cx="3010834" cy="1464733"/>
      </dsp:txXfrm>
    </dsp:sp>
    <dsp:sp modelId="{B11CC24A-7F53-4531-9649-884F14DAF6F4}">
      <dsp:nvSpPr>
        <dsp:cNvPr id="0" name=""/>
        <dsp:cNvSpPr/>
      </dsp:nvSpPr>
      <dsp:spPr>
        <a:xfrm>
          <a:off x="897657" y="219709"/>
          <a:ext cx="1219390" cy="1219390"/>
        </a:xfrm>
        <a:prstGeom prst="ellipse">
          <a:avLst/>
        </a:prstGeom>
        <a:blipFill>
          <a:blip xmlns:r="http://schemas.openxmlformats.org/officeDocument/2006/relationships" r:embed="rId1"/>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EE2E4-4937-4381-A9C7-865DCD6A0E7C}">
      <dsp:nvSpPr>
        <dsp:cNvPr id="0" name=""/>
        <dsp:cNvSpPr/>
      </dsp:nvSpPr>
      <dsp:spPr>
        <a:xfrm>
          <a:off x="3103095" y="0"/>
          <a:ext cx="3010834" cy="36618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r>
            <a:rPr lang="en-US" sz="1050" kern="1200" dirty="0"/>
            <a:t>Customers e.g., job seeker, vendor accesses the platform to add review or to read a review</a:t>
          </a:r>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r>
            <a:rPr lang="en-US" sz="1050" kern="1200" dirty="0"/>
            <a:t>Platform allows users to rate reviews</a:t>
          </a:r>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r>
            <a:rPr lang="en-US" sz="1050" kern="1200" dirty="0"/>
            <a:t>Platform allows users to add independent and validated D&amp;I metrics </a:t>
          </a:r>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1050" kern="1200" dirty="0"/>
        </a:p>
        <a:p>
          <a:pPr marL="0" lvl="0" indent="0" algn="l" defTabSz="466725">
            <a:lnSpc>
              <a:spcPct val="90000"/>
            </a:lnSpc>
            <a:spcBef>
              <a:spcPct val="0"/>
            </a:spcBef>
            <a:spcAft>
              <a:spcPct val="35000"/>
            </a:spcAft>
            <a:buNone/>
          </a:pPr>
          <a:endParaRPr lang="en-US" sz="900" kern="1200" dirty="0"/>
        </a:p>
        <a:p>
          <a:pPr marL="0" lvl="0" indent="0" algn="l" defTabSz="466725">
            <a:lnSpc>
              <a:spcPct val="90000"/>
            </a:lnSpc>
            <a:spcBef>
              <a:spcPct val="0"/>
            </a:spcBef>
            <a:spcAft>
              <a:spcPct val="35000"/>
            </a:spcAft>
            <a:buNone/>
          </a:pPr>
          <a:endParaRPr lang="en-US" sz="900" kern="1200" dirty="0"/>
        </a:p>
      </dsp:txBody>
      <dsp:txXfrm>
        <a:off x="3103095" y="1464733"/>
        <a:ext cx="3010834" cy="1464733"/>
      </dsp:txXfrm>
    </dsp:sp>
    <dsp:sp modelId="{783569DD-DA49-4C34-B4FF-9401C2E2B298}">
      <dsp:nvSpPr>
        <dsp:cNvPr id="0" name=""/>
        <dsp:cNvSpPr/>
      </dsp:nvSpPr>
      <dsp:spPr>
        <a:xfrm>
          <a:off x="3998817" y="219709"/>
          <a:ext cx="1219390" cy="1219390"/>
        </a:xfrm>
        <a:prstGeom prst="ellipse">
          <a:avLst/>
        </a:prstGeom>
        <a:blipFill rotWithShape="1">
          <a:blip xmlns:r="http://schemas.openxmlformats.org/officeDocument/2006/relationships" r:embed="rId2"/>
          <a:srcRect/>
          <a:stretch>
            <a:fillRect l="-54000" r="-5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992E4-4A6F-4038-8051-D8D8B4FC1A61}">
      <dsp:nvSpPr>
        <dsp:cNvPr id="0" name=""/>
        <dsp:cNvSpPr/>
      </dsp:nvSpPr>
      <dsp:spPr>
        <a:xfrm>
          <a:off x="6204254" y="0"/>
          <a:ext cx="3010834" cy="366183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endParaRPr lang="en-US" sz="900" kern="1200" dirty="0"/>
        </a:p>
        <a:p>
          <a:pPr marL="0" lvl="0" indent="0" algn="l" defTabSz="400050">
            <a:lnSpc>
              <a:spcPct val="90000"/>
            </a:lnSpc>
            <a:spcBef>
              <a:spcPct val="0"/>
            </a:spcBef>
            <a:spcAft>
              <a:spcPct val="35000"/>
            </a:spcAft>
            <a:buNone/>
          </a:pPr>
          <a:r>
            <a:rPr lang="en-US" sz="1050" kern="1200" dirty="0"/>
            <a:t>Handshake and feedback loop</a:t>
          </a:r>
        </a:p>
        <a:p>
          <a:pPr marL="0" lvl="0" indent="0" algn="l" defTabSz="400050">
            <a:lnSpc>
              <a:spcPct val="90000"/>
            </a:lnSpc>
            <a:spcBef>
              <a:spcPct val="0"/>
            </a:spcBef>
            <a:spcAft>
              <a:spcPct val="35000"/>
            </a:spcAft>
            <a:buNone/>
          </a:pPr>
          <a:endParaRPr lang="en-US" sz="1050" kern="1200" dirty="0"/>
        </a:p>
        <a:p>
          <a:pPr marL="0" lvl="0" indent="0" algn="l" defTabSz="400050">
            <a:lnSpc>
              <a:spcPct val="90000"/>
            </a:lnSpc>
            <a:spcBef>
              <a:spcPct val="0"/>
            </a:spcBef>
            <a:spcAft>
              <a:spcPct val="35000"/>
            </a:spcAft>
            <a:buNone/>
          </a:pPr>
          <a:r>
            <a:rPr lang="en-US" sz="1050" kern="1200" dirty="0"/>
            <a:t>Company responds to reviews and provides actionable improvement next steps</a:t>
          </a:r>
        </a:p>
        <a:p>
          <a:pPr marL="0" lvl="0" indent="0" algn="l" defTabSz="400050">
            <a:lnSpc>
              <a:spcPct val="90000"/>
            </a:lnSpc>
            <a:spcBef>
              <a:spcPct val="0"/>
            </a:spcBef>
            <a:spcAft>
              <a:spcPct val="35000"/>
            </a:spcAft>
            <a:buNone/>
          </a:pPr>
          <a:endParaRPr lang="en-US" sz="1050" kern="1200" dirty="0"/>
        </a:p>
        <a:p>
          <a:pPr marL="0" lvl="0" indent="0" algn="l" defTabSz="400050">
            <a:lnSpc>
              <a:spcPct val="90000"/>
            </a:lnSpc>
            <a:spcBef>
              <a:spcPct val="0"/>
            </a:spcBef>
            <a:spcAft>
              <a:spcPct val="35000"/>
            </a:spcAft>
            <a:buNone/>
          </a:pPr>
          <a:endParaRPr lang="en-US" sz="900" kern="1200" dirty="0"/>
        </a:p>
      </dsp:txBody>
      <dsp:txXfrm>
        <a:off x="6204254" y="1464733"/>
        <a:ext cx="3010834" cy="1464733"/>
      </dsp:txXfrm>
    </dsp:sp>
    <dsp:sp modelId="{12CD8437-AF7F-4067-A3D4-6F3B6B6BEABB}">
      <dsp:nvSpPr>
        <dsp:cNvPr id="0" name=""/>
        <dsp:cNvSpPr/>
      </dsp:nvSpPr>
      <dsp:spPr>
        <a:xfrm>
          <a:off x="7099977" y="219709"/>
          <a:ext cx="1219390" cy="1219390"/>
        </a:xfrm>
        <a:prstGeom prst="ellipse">
          <a:avLst/>
        </a:prstGeom>
        <a:blipFill>
          <a:blip xmlns:r="http://schemas.openxmlformats.org/officeDocument/2006/relationships" r:embed="rId3"/>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43651-0A8A-4FBC-A2B2-85A25F0CBC08}">
      <dsp:nvSpPr>
        <dsp:cNvPr id="0" name=""/>
        <dsp:cNvSpPr/>
      </dsp:nvSpPr>
      <dsp:spPr>
        <a:xfrm>
          <a:off x="368680" y="2929466"/>
          <a:ext cx="8479663" cy="549274"/>
        </a:xfrm>
        <a:prstGeom prst="leftRightArrow">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E16A-8A54-4E08-9B52-9890004FC2C7}" type="datetimeFigureOut">
              <a:rPr lang="en-US" smtClean="0"/>
              <a:t>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325ED-9F39-4309-B3D6-ED7FBF603B40}" type="slidenum">
              <a:rPr lang="en-US" smtClean="0"/>
              <a:t>‹#›</a:t>
            </a:fld>
            <a:endParaRPr lang="en-US" dirty="0"/>
          </a:p>
        </p:txBody>
      </p:sp>
    </p:spTree>
    <p:extLst>
      <p:ext uri="{BB962C8B-B14F-4D97-AF65-F5344CB8AC3E}">
        <p14:creationId xmlns:p14="http://schemas.microsoft.com/office/powerpoint/2010/main" val="277431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2/7/2021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2/7/2021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reuters.com/article/jpmorgan-diversity/jpmorgan-pledges-30-billion-to-address-racial-wealth-gap-idUSKBN26T0H0" TargetMode="External"/><Relationship Id="rId3" Type="http://schemas.openxmlformats.org/officeDocument/2006/relationships/hyperlink" Target="https://blog.talview.com/8-key-benefits-of-hr-analytics#:~:text=Better%20Insights,and%20analyzing%20performance%2Drelated%20data.&amp;text=This%20data%20not%20only%20provides,morale%2C%20retention%2C%20and%20engagement" TargetMode="External"/><Relationship Id="rId7" Type="http://schemas.openxmlformats.org/officeDocument/2006/relationships/hyperlink" Target="https://www.glassdoor.com/employers/blog/inspiration-for-ramping-up-diversity-inclusion-efforts/" TargetMode="External"/><Relationship Id="rId2" Type="http://schemas.openxmlformats.org/officeDocument/2006/relationships/hyperlink" Target="https://www.forbes.com/sites/geristengel/2020/06/17/black-lives-matter-protests-moves-corporate-di-initiatives-into-the-spotlight/?sh=13ec22b57a0d" TargetMode="External"/><Relationship Id="rId1" Type="http://schemas.openxmlformats.org/officeDocument/2006/relationships/slideLayout" Target="../slideLayouts/slideLayout2.xml"/><Relationship Id="rId6" Type="http://schemas.openxmlformats.org/officeDocument/2006/relationships/hyperlink" Target="https://www.diversityincbestpractices.com/what-leaders-can-learn-from-wells-fargo-ceos-recent-comments-about-a-lack-of-black-talent/" TargetMode="External"/><Relationship Id="rId5" Type="http://schemas.openxmlformats.org/officeDocument/2006/relationships/hyperlink" Target="https://www.mdpi.com/0718-1876/5/2/14" TargetMode="External"/><Relationship Id="rId4" Type="http://schemas.openxmlformats.org/officeDocument/2006/relationships/hyperlink" Target="https://hrexecutive.com/using-data-accountability-to-make-the-di-difference/" TargetMode="External"/><Relationship Id="rId9" Type="http://schemas.openxmlformats.org/officeDocument/2006/relationships/hyperlink" Target="https://www.forbes.com/sites/ruthumoh/2020/09/23/citi-pledges-1-billion-to-narrow-the-racial-wealth-gap-confront-wealth-inequality/?sh=266e3f66fc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751558" cy="3686015"/>
          </a:xfrm>
        </p:spPr>
        <p:txBody>
          <a:bodyPr>
            <a:noAutofit/>
          </a:bodyPr>
          <a:lstStyle/>
          <a:p>
            <a:pPr fontAlgn="base">
              <a:lnSpc>
                <a:spcPct val="110000"/>
              </a:lnSpc>
              <a:spcBef>
                <a:spcPts val="1200"/>
              </a:spcBef>
              <a:spcAft>
                <a:spcPts val="200"/>
              </a:spcAft>
              <a:buClr>
                <a:schemeClr val="accent1"/>
              </a:buClr>
              <a:buSzPct val="100000"/>
            </a:pPr>
            <a:r>
              <a:rPr lang="en-US" sz="2800" b="1" i="0" cap="none" dirty="0">
                <a:solidFill>
                  <a:srgbClr val="333333"/>
                </a:solidFill>
                <a:effectLst/>
                <a:latin typeface="jaf-bernino-sans"/>
              </a:rPr>
              <a:t>DiversityRate  - </a:t>
            </a:r>
            <a:r>
              <a:rPr lang="en-US" sz="2800" b="1" cap="all" spc="200" dirty="0">
                <a:solidFill>
                  <a:srgbClr val="333333"/>
                </a:solidFill>
                <a:latin typeface="jaf-bernino-sans"/>
                <a:ea typeface="+mn-ea"/>
                <a:cs typeface="+mn-cs"/>
              </a:rPr>
              <a:t>A DIVERSITY AND INCLUSION TRUST, REPUTATION AND RATING SYSTEM</a:t>
            </a:r>
            <a:br>
              <a:rPr lang="en-US" sz="4400" b="1" cap="all" spc="200" dirty="0">
                <a:solidFill>
                  <a:srgbClr val="333333"/>
                </a:solidFill>
                <a:latin typeface="jaf-bernino-sans"/>
                <a:ea typeface="+mn-ea"/>
                <a:cs typeface="+mn-cs"/>
              </a:rPr>
            </a:br>
            <a:endParaRPr lang="en-US" sz="4400" b="1" cap="all" spc="200" dirty="0">
              <a:solidFill>
                <a:srgbClr val="333333"/>
              </a:solidFill>
              <a:latin typeface="jaf-bernino-sans"/>
              <a:ea typeface="+mn-ea"/>
              <a:cs typeface="+mn-cs"/>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b="1" i="0" cap="none" dirty="0">
                <a:solidFill>
                  <a:srgbClr val="333333"/>
                </a:solidFill>
                <a:effectLst/>
                <a:latin typeface="jaf-bernino-sans"/>
              </a:rPr>
              <a:t>By Mary Namayanja</a:t>
            </a:r>
            <a:endParaRPr lang="en-US" sz="2400" cap="none"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DD52E-3D05-4779-9B5E-081FBE94FD9E}"/>
              </a:ext>
            </a:extLst>
          </p:cNvPr>
          <p:cNvPicPr>
            <a:picLocks noChangeAspect="1"/>
          </p:cNvPicPr>
          <p:nvPr/>
        </p:nvPicPr>
        <p:blipFill>
          <a:blip r:embed="rId2"/>
          <a:stretch>
            <a:fillRect/>
          </a:stretch>
        </p:blipFill>
        <p:spPr>
          <a:xfrm>
            <a:off x="150688" y="266019"/>
            <a:ext cx="5139065" cy="6091236"/>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8270" y="728130"/>
            <a:ext cx="10058400" cy="3892168"/>
          </a:xfrm>
        </p:spPr>
        <p:txBody>
          <a:bodyPr anchor="ctr">
            <a:normAutofit/>
          </a:bodyPr>
          <a:lstStyle/>
          <a:p>
            <a:pPr lvl="0"/>
            <a:r>
              <a:rPr lang="en-US" sz="4800" i="1" dirty="0">
                <a:solidFill>
                  <a:srgbClr val="FFFFFF"/>
                </a:solidFill>
              </a:rPr>
              <a:t>“</a:t>
            </a:r>
            <a:r>
              <a:rPr lang="en-US" sz="4800" i="1" dirty="0">
                <a:solidFill>
                  <a:schemeClr val="bg1"/>
                </a:solidFill>
              </a:rPr>
              <a:t>Human and not financial capital must be the starting point and ongoing foundation of a successful strategy</a:t>
            </a:r>
            <a:r>
              <a:rPr lang="en-US" sz="4800" i="1" dirty="0">
                <a:solidFill>
                  <a:srgbClr val="FFFFFF"/>
                </a:solidFill>
              </a:rPr>
              <a:t>”</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Barlett &amp; ghoshal</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Autofit/>
          </a:bodyPr>
          <a:lstStyle/>
          <a:p>
            <a:r>
              <a:rPr lang="en-US" sz="5400" b="1" dirty="0">
                <a:ea typeface="+mn-ea"/>
                <a:cs typeface="+mn-cs"/>
              </a:rPr>
              <a:t>Problem Statement</a:t>
            </a: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p:txBody>
          <a:bodyPr>
            <a:normAutofit fontScale="40000" lnSpcReduction="20000"/>
          </a:bodyPr>
          <a:lstStyle/>
          <a:p>
            <a:pPr marL="342900" indent="-342900">
              <a:buClr>
                <a:srgbClr val="0070C0"/>
              </a:buClr>
              <a:buFont typeface="Wingdings" panose="05000000000000000000" pitchFamily="2" charset="2"/>
              <a:buChar char="q"/>
            </a:pPr>
            <a:r>
              <a:rPr lang="en-US" sz="4000" cap="none" dirty="0">
                <a:latin typeface="+mj-lt"/>
              </a:rPr>
              <a:t>In 2020, worldwide racial injustice riots mainly driven by Black Lives Matter (BLM) movement in the US after the George Floyd murder led to recognition that racial injustice problem had not been solved.</a:t>
            </a:r>
          </a:p>
          <a:p>
            <a:pPr marL="342900" indent="-342900">
              <a:buClr>
                <a:srgbClr val="0070C0"/>
              </a:buClr>
              <a:buFont typeface="Wingdings" panose="05000000000000000000" pitchFamily="2" charset="2"/>
              <a:buChar char="q"/>
            </a:pPr>
            <a:r>
              <a:rPr lang="en-US" sz="4000" cap="none" dirty="0">
                <a:latin typeface="+mj-lt"/>
              </a:rPr>
              <a:t>In Corporate America, this resulted in a shifting mindset and movement on D&amp;I at the workplace and many companies have revamped the old D&amp;I framework, emphasized D&amp;I accountability at leadership level and hired new D&amp;I executives. </a:t>
            </a:r>
            <a:endParaRPr lang="en-US" sz="4000" dirty="0">
              <a:latin typeface="+mj-lt"/>
            </a:endParaRPr>
          </a:p>
          <a:p>
            <a:pPr marL="342900" indent="-342900">
              <a:buClr>
                <a:srgbClr val="0070C0"/>
              </a:buClr>
              <a:buFont typeface="Wingdings" panose="05000000000000000000" pitchFamily="2" charset="2"/>
              <a:buChar char="q"/>
            </a:pPr>
            <a:r>
              <a:rPr lang="en-US" sz="4000" cap="none" dirty="0">
                <a:latin typeface="+mj-lt"/>
              </a:rPr>
              <a:t>These internal efforts are a positive step in the right direction however, an industry standard or index does not exist to continuously benchmark companies D&amp;I performance</a:t>
            </a:r>
          </a:p>
          <a:p>
            <a:pPr marL="342900" indent="-342900">
              <a:buClr>
                <a:srgbClr val="0070C0"/>
              </a:buClr>
              <a:buFont typeface="Wingdings" panose="05000000000000000000" pitchFamily="2" charset="2"/>
              <a:buChar char="q"/>
            </a:pPr>
            <a:r>
              <a:rPr lang="en-US" sz="4000" cap="none" dirty="0">
                <a:latin typeface="+mj-lt"/>
              </a:rPr>
              <a:t>A D&amp;I reputation and rating system that leverages AI and data driven capabilities to design a reputation and rating system or index is a game changer to provide a benchmark</a:t>
            </a:r>
          </a:p>
          <a:p>
            <a:pPr marL="342900" indent="-342900">
              <a:buClr>
                <a:srgbClr val="0070C0"/>
              </a:buClr>
              <a:buFont typeface="Wingdings" panose="05000000000000000000" pitchFamily="2" charset="2"/>
              <a:buChar char="q"/>
            </a:pPr>
            <a:r>
              <a:rPr lang="en-US" sz="4000" dirty="0">
                <a:latin typeface="+mj-lt"/>
              </a:rPr>
              <a:t>Glassdoor provides some company reviews, for example, but these are too general and not specific to D&amp;I and do not allow users to make informed decisions about the D&amp;I performance of the organization.</a:t>
            </a:r>
          </a:p>
          <a:p>
            <a:pPr marL="342900" indent="-342900">
              <a:buClr>
                <a:srgbClr val="0070C0"/>
              </a:buClr>
              <a:buFont typeface="Wingdings" panose="05000000000000000000" pitchFamily="2" charset="2"/>
              <a:buChar char="q"/>
            </a:pPr>
            <a:endParaRPr lang="en-US" sz="2000" cap="none" dirty="0">
              <a:latin typeface="+mj-lt"/>
            </a:endParaRPr>
          </a:p>
          <a:p>
            <a:endParaRPr lang="en-US" dirty="0"/>
          </a:p>
        </p:txBody>
      </p:sp>
    </p:spTree>
    <p:extLst>
      <p:ext uri="{BB962C8B-B14F-4D97-AF65-F5344CB8AC3E}">
        <p14:creationId xmlns:p14="http://schemas.microsoft.com/office/powerpoint/2010/main" val="25149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rmAutofit/>
          </a:bodyPr>
          <a:lstStyle/>
          <a:p>
            <a:r>
              <a:rPr lang="en-US" sz="5400" b="1" dirty="0"/>
              <a:t>Why A Solution</a:t>
            </a:r>
            <a:endParaRPr lang="en-US" sz="5400" b="1" dirty="0">
              <a:ea typeface="+mn-ea"/>
              <a:cs typeface="+mn-cs"/>
            </a:endParaRP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p:txBody>
          <a:bodyPr>
            <a:normAutofit fontScale="77500" lnSpcReduction="20000"/>
          </a:bodyPr>
          <a:lstStyle/>
          <a:p>
            <a:pPr marL="342900" lvl="1" indent="-342900" algn="l">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The Internet has enabled new marketplaces for goods and services, including accommodation and rentals using Airbnb, food delivery using Grubhub, ridesharing using Uber and Lyft, and shopping using eBay that has thousands of sellers from more than thirty different countries. </a:t>
            </a:r>
          </a:p>
          <a:p>
            <a:pPr marL="342900" lvl="1" indent="-342900" algn="l">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These platforms enable new kinds of transactions and have benefited from AI and data driven and AI reputation and rating systems to build trust and guard against low quality services and products. </a:t>
            </a:r>
          </a:p>
          <a:p>
            <a:pPr marL="342900" lvl="1" indent="-342900" algn="l">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Similarly, a D&amp;I trust, reputation and rating system will drive more accountability, trust and create lasting D&amp;I experience for all customers.</a:t>
            </a:r>
          </a:p>
          <a:p>
            <a:pPr marL="342900" lvl="1" indent="-342900" algn="l">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Ethics is at the core of any successful organization and it is time to implement a consistent and robust industry index for D&amp;I leveraging AI and data. </a:t>
            </a:r>
          </a:p>
          <a:p>
            <a:pPr marL="342900" lvl="1" indent="-342900" algn="l">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Human capital is the foundation of company success and a D&amp;I industry rating and benchmark tool is a lasting solution and investment in human capital and it will create credibility for the company that participates thus solving reputation risk problems</a:t>
            </a: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1600" dirty="0">
                <a:latin typeface="+mj-lt"/>
              </a:rPr>
              <a:t>The tool has opportunity to generate revenues by charging a small premium fee for corporations and to make it free for external users e.g., customers and job seekers and a percentage of the profits will be pledged/donated to improve D&amp;I in impacted communities</a:t>
            </a:r>
          </a:p>
          <a:p>
            <a:endParaRPr lang="en-US" dirty="0"/>
          </a:p>
        </p:txBody>
      </p:sp>
    </p:spTree>
    <p:extLst>
      <p:ext uri="{BB962C8B-B14F-4D97-AF65-F5344CB8AC3E}">
        <p14:creationId xmlns:p14="http://schemas.microsoft.com/office/powerpoint/2010/main" val="222465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rmAutofit/>
          </a:bodyPr>
          <a:lstStyle/>
          <a:p>
            <a:r>
              <a:rPr lang="en-US" sz="4800" b="1" dirty="0"/>
              <a:t>Target Industry &amp; Customers</a:t>
            </a:r>
            <a:endParaRPr lang="en-US" sz="4800" b="1" dirty="0">
              <a:ea typeface="+mn-ea"/>
              <a:cs typeface="+mn-cs"/>
            </a:endParaRP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a:xfrm>
            <a:off x="1097280" y="1976121"/>
            <a:ext cx="10058400" cy="4091304"/>
          </a:xfrm>
        </p:spPr>
        <p:txBody>
          <a:bodyPr>
            <a:normAutofit fontScale="40000" lnSpcReduction="20000"/>
          </a:bodyPr>
          <a:lstStyle/>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The rating system will have a feedback loop and customers can provide reviews </a:t>
            </a: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There is no primary industry/sector for this idea and all industries including financial services, health care, retail, consulting could benefit from this solution</a:t>
            </a: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The target market/customers for this idea is all market/customers seeking to solve D&amp;I problem including internal customers to the company e.g., leaders, employees, HR teams and external customers e.g., regulators, vendors, product users, job seekers. This solution will give the company a positive perspective internally e.g., employees and externally e.g., customers, job seekers, vendors. </a:t>
            </a: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The platform will create an interactive model and loop using a D&amp;I ID or index tracking performance for the corporation. This will allow for feedback, improvement and sustainability.</a:t>
            </a:r>
            <a:endParaRPr lang="en-US" sz="3300" dirty="0">
              <a:solidFill>
                <a:srgbClr val="222222"/>
              </a:solidFill>
              <a:latin typeface="Arial" panose="020B0604020202020204" pitchFamily="34" charset="0"/>
            </a:endParaRP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There is no comparable solution and although Glassdoor provides some company reviews the proposed solution will not be subject to competition since it will focus on becoming the most used industry benchmark for determining the state of D&amp;I, similar to how S&amp;P index has distinguished itself as the most used benchmark to determine state of overall economy.</a:t>
            </a: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r>
              <a:rPr lang="en-US" sz="3300" dirty="0">
                <a:latin typeface="+mj-lt"/>
              </a:rPr>
              <a:t>Risks include exposure of information e.g., some companies may not want to share the D&amp;I metrics and similarly users e.g., job seekers and vendors may face similar information exposure risks. To mitigate this, the strategy is to limit information shared and to leverage IDs for anonymous feedback.  </a:t>
            </a:r>
            <a:br>
              <a:rPr lang="en-US" sz="3300" dirty="0">
                <a:latin typeface="+mj-lt"/>
              </a:rPr>
            </a:br>
            <a:endParaRPr lang="en-US" sz="3300" dirty="0">
              <a:latin typeface="+mj-lt"/>
            </a:endParaRPr>
          </a:p>
          <a:p>
            <a:pPr marL="342900" lvl="1" indent="-342900">
              <a:lnSpc>
                <a:spcPct val="110000"/>
              </a:lnSpc>
              <a:spcBef>
                <a:spcPts val="1200"/>
              </a:spcBef>
              <a:spcAft>
                <a:spcPts val="200"/>
              </a:spcAft>
              <a:buClr>
                <a:srgbClr val="0070C0"/>
              </a:buClr>
              <a:buSzPct val="100000"/>
              <a:buFont typeface="Wingdings" panose="05000000000000000000" pitchFamily="2" charset="2"/>
              <a:buChar char="q"/>
            </a:pPr>
            <a:endParaRPr lang="en-US" sz="3300" dirty="0">
              <a:latin typeface="+mj-lt"/>
            </a:endParaRPr>
          </a:p>
          <a:p>
            <a:pPr marL="0" lvl="1" indent="0">
              <a:lnSpc>
                <a:spcPct val="110000"/>
              </a:lnSpc>
              <a:spcBef>
                <a:spcPts val="1200"/>
              </a:spcBef>
              <a:spcAft>
                <a:spcPts val="200"/>
              </a:spcAft>
              <a:buClr>
                <a:srgbClr val="0070C0"/>
              </a:buClr>
              <a:buSzPct val="100000"/>
              <a:buNone/>
            </a:pPr>
            <a:endParaRPr lang="en-US" sz="1600" dirty="0">
              <a:latin typeface="+mj-lt"/>
            </a:endParaRPr>
          </a:p>
          <a:p>
            <a:pPr marL="0" lvl="1" indent="0">
              <a:lnSpc>
                <a:spcPct val="110000"/>
              </a:lnSpc>
              <a:spcBef>
                <a:spcPts val="1200"/>
              </a:spcBef>
              <a:spcAft>
                <a:spcPts val="200"/>
              </a:spcAft>
              <a:buClr>
                <a:srgbClr val="0070C0"/>
              </a:buClr>
              <a:buSzPct val="100000"/>
              <a:buNone/>
            </a:pPr>
            <a:endParaRPr lang="en-US" sz="1600" dirty="0">
              <a:latin typeface="+mj-lt"/>
            </a:endParaRPr>
          </a:p>
          <a:p>
            <a:endParaRPr lang="en-US" dirty="0"/>
          </a:p>
        </p:txBody>
      </p:sp>
    </p:spTree>
    <p:extLst>
      <p:ext uri="{BB962C8B-B14F-4D97-AF65-F5344CB8AC3E}">
        <p14:creationId xmlns:p14="http://schemas.microsoft.com/office/powerpoint/2010/main" val="22018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rmAutofit/>
          </a:bodyPr>
          <a:lstStyle/>
          <a:p>
            <a:r>
              <a:rPr lang="en-US" sz="4800" b="1" dirty="0">
                <a:ea typeface="+mn-ea"/>
                <a:cs typeface="+mn-cs"/>
              </a:rPr>
              <a:t>Implementation </a:t>
            </a: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p:txBody>
          <a:bodyPr>
            <a:normAutofit/>
          </a:bodyPr>
          <a:lstStyle/>
          <a:p>
            <a:pPr marL="0" lvl="1" indent="0">
              <a:lnSpc>
                <a:spcPct val="110000"/>
              </a:lnSpc>
              <a:spcBef>
                <a:spcPts val="1200"/>
              </a:spcBef>
              <a:spcAft>
                <a:spcPts val="200"/>
              </a:spcAft>
              <a:buClr>
                <a:srgbClr val="0070C0"/>
              </a:buClr>
              <a:buSzPct val="100000"/>
              <a:buNone/>
            </a:pPr>
            <a:endParaRPr lang="en-US" sz="1600" dirty="0">
              <a:latin typeface="+mj-lt"/>
            </a:endParaRPr>
          </a:p>
          <a:p>
            <a:pPr marL="0" lvl="1" indent="0">
              <a:lnSpc>
                <a:spcPct val="110000"/>
              </a:lnSpc>
              <a:spcBef>
                <a:spcPts val="1200"/>
              </a:spcBef>
              <a:spcAft>
                <a:spcPts val="200"/>
              </a:spcAft>
              <a:buClr>
                <a:srgbClr val="0070C0"/>
              </a:buClr>
              <a:buSzPct val="100000"/>
              <a:buNone/>
            </a:pPr>
            <a:endParaRPr lang="en-US" sz="1600" dirty="0">
              <a:latin typeface="+mj-lt"/>
            </a:endParaRPr>
          </a:p>
          <a:p>
            <a:endParaRPr lang="en-US" dirty="0"/>
          </a:p>
        </p:txBody>
      </p:sp>
      <p:graphicFrame>
        <p:nvGraphicFramePr>
          <p:cNvPr id="6" name="Diagram 5">
            <a:extLst>
              <a:ext uri="{FF2B5EF4-FFF2-40B4-BE49-F238E27FC236}">
                <a16:creationId xmlns:a16="http://schemas.microsoft.com/office/drawing/2014/main" id="{9ACDD32F-2BF0-4066-AE33-430FF5BFECCE}"/>
              </a:ext>
            </a:extLst>
          </p:cNvPr>
          <p:cNvGraphicFramePr/>
          <p:nvPr>
            <p:extLst>
              <p:ext uri="{D42A27DB-BD31-4B8C-83A1-F6EECF244321}">
                <p14:modId xmlns:p14="http://schemas.microsoft.com/office/powerpoint/2010/main" val="4142677056"/>
              </p:ext>
            </p:extLst>
          </p:nvPr>
        </p:nvGraphicFramePr>
        <p:xfrm>
          <a:off x="2031999" y="2108201"/>
          <a:ext cx="9217025" cy="366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73381E5-E48A-4464-9B9E-8D73BA8B27D7}"/>
              </a:ext>
            </a:extLst>
          </p:cNvPr>
          <p:cNvSpPr txBox="1"/>
          <p:nvPr/>
        </p:nvSpPr>
        <p:spPr>
          <a:xfrm>
            <a:off x="3371850" y="5158742"/>
            <a:ext cx="4638675" cy="369332"/>
          </a:xfrm>
          <a:prstGeom prst="rect">
            <a:avLst/>
          </a:prstGeom>
          <a:noFill/>
        </p:spPr>
        <p:txBody>
          <a:bodyPr wrap="square" rtlCol="0">
            <a:spAutoFit/>
          </a:bodyPr>
          <a:lstStyle/>
          <a:p>
            <a:pPr algn="ctr"/>
            <a:r>
              <a:rPr lang="en-US" b="1" dirty="0"/>
              <a:t>INTERACTIVE</a:t>
            </a:r>
          </a:p>
        </p:txBody>
      </p:sp>
    </p:spTree>
    <p:extLst>
      <p:ext uri="{BB962C8B-B14F-4D97-AF65-F5344CB8AC3E}">
        <p14:creationId xmlns:p14="http://schemas.microsoft.com/office/powerpoint/2010/main" val="312081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rmAutofit/>
          </a:bodyPr>
          <a:lstStyle/>
          <a:p>
            <a:r>
              <a:rPr lang="en-US" sz="4800" b="1" dirty="0">
                <a:ea typeface="+mn-ea"/>
                <a:cs typeface="+mn-cs"/>
              </a:rPr>
              <a:t>Implementation… </a:t>
            </a: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p:txBody>
          <a:bodyPr>
            <a:normAutofit/>
          </a:bodyPr>
          <a:lstStyle/>
          <a:p>
            <a:pPr marL="0" lvl="1" indent="0">
              <a:lnSpc>
                <a:spcPct val="110000"/>
              </a:lnSpc>
              <a:spcBef>
                <a:spcPts val="1200"/>
              </a:spcBef>
              <a:spcAft>
                <a:spcPts val="200"/>
              </a:spcAft>
              <a:buClr>
                <a:srgbClr val="0070C0"/>
              </a:buClr>
              <a:buSzPct val="100000"/>
              <a:buNone/>
            </a:pPr>
            <a:endParaRPr lang="en-US" sz="1600" dirty="0">
              <a:latin typeface="+mj-lt"/>
            </a:endParaRPr>
          </a:p>
          <a:p>
            <a:pPr marL="0" lvl="1" indent="0">
              <a:lnSpc>
                <a:spcPct val="110000"/>
              </a:lnSpc>
              <a:spcBef>
                <a:spcPts val="1200"/>
              </a:spcBef>
              <a:spcAft>
                <a:spcPts val="200"/>
              </a:spcAft>
              <a:buClr>
                <a:srgbClr val="0070C0"/>
              </a:buClr>
              <a:buSzPct val="100000"/>
              <a:buNone/>
            </a:pPr>
            <a:endParaRPr lang="en-US" sz="1600" dirty="0">
              <a:latin typeface="+mj-lt"/>
            </a:endParaRPr>
          </a:p>
          <a:p>
            <a:endParaRPr lang="en-US" dirty="0"/>
          </a:p>
        </p:txBody>
      </p:sp>
      <p:pic>
        <p:nvPicPr>
          <p:cNvPr id="5" name="Picture 4">
            <a:extLst>
              <a:ext uri="{FF2B5EF4-FFF2-40B4-BE49-F238E27FC236}">
                <a16:creationId xmlns:a16="http://schemas.microsoft.com/office/drawing/2014/main" id="{581BCD1C-BEBE-4F25-A818-B99B0E422AB5}"/>
              </a:ext>
            </a:extLst>
          </p:cNvPr>
          <p:cNvPicPr>
            <a:picLocks noChangeAspect="1"/>
          </p:cNvPicPr>
          <p:nvPr/>
        </p:nvPicPr>
        <p:blipFill>
          <a:blip r:embed="rId2"/>
          <a:stretch>
            <a:fillRect/>
          </a:stretch>
        </p:blipFill>
        <p:spPr>
          <a:xfrm>
            <a:off x="1097280" y="2012208"/>
            <a:ext cx="9734550" cy="3952875"/>
          </a:xfrm>
          <a:prstGeom prst="rect">
            <a:avLst/>
          </a:prstGeom>
        </p:spPr>
      </p:pic>
    </p:spTree>
    <p:extLst>
      <p:ext uri="{BB962C8B-B14F-4D97-AF65-F5344CB8AC3E}">
        <p14:creationId xmlns:p14="http://schemas.microsoft.com/office/powerpoint/2010/main" val="73369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1A1-E317-40BE-B325-4F96708963BB}"/>
              </a:ext>
            </a:extLst>
          </p:cNvPr>
          <p:cNvSpPr>
            <a:spLocks noGrp="1"/>
          </p:cNvSpPr>
          <p:nvPr>
            <p:ph type="title"/>
          </p:nvPr>
        </p:nvSpPr>
        <p:spPr/>
        <p:txBody>
          <a:bodyPr>
            <a:normAutofit/>
          </a:bodyPr>
          <a:lstStyle/>
          <a:p>
            <a:r>
              <a:rPr lang="en-US" sz="4800" b="1" dirty="0"/>
              <a:t>References/Links</a:t>
            </a:r>
            <a:endParaRPr lang="en-US" sz="4800" b="1" dirty="0">
              <a:ea typeface="+mn-ea"/>
              <a:cs typeface="+mn-cs"/>
            </a:endParaRPr>
          </a:p>
        </p:txBody>
      </p:sp>
      <p:sp>
        <p:nvSpPr>
          <p:cNvPr id="3" name="Content Placeholder 2">
            <a:extLst>
              <a:ext uri="{FF2B5EF4-FFF2-40B4-BE49-F238E27FC236}">
                <a16:creationId xmlns:a16="http://schemas.microsoft.com/office/drawing/2014/main" id="{10EF1F68-6AEE-4980-9766-CB2E5F08A27C}"/>
              </a:ext>
            </a:extLst>
          </p:cNvPr>
          <p:cNvSpPr>
            <a:spLocks noGrp="1"/>
          </p:cNvSpPr>
          <p:nvPr>
            <p:ph idx="1"/>
          </p:nvPr>
        </p:nvSpPr>
        <p:spPr>
          <a:xfrm>
            <a:off x="1066800" y="1882170"/>
            <a:ext cx="10058400" cy="4426163"/>
          </a:xfrm>
        </p:spPr>
        <p:txBody>
          <a:bodyPr>
            <a:noAutofit/>
          </a:bodyPr>
          <a:lstStyle/>
          <a:p>
            <a:pPr marL="0" indent="0">
              <a:buClr>
                <a:srgbClr val="0070C0"/>
              </a:buClr>
              <a:buNone/>
            </a:pPr>
            <a:r>
              <a:rPr lang="en-US" sz="1100" b="1" cap="none" dirty="0">
                <a:latin typeface="+mj-lt"/>
              </a:rPr>
              <a:t>1:BLM protests moves Corporate D&amp;I Initiatives Center </a:t>
            </a:r>
            <a:r>
              <a:rPr lang="en-US" sz="1100" dirty="0">
                <a:solidFill>
                  <a:srgbClr val="0070C0"/>
                </a:solidFill>
                <a:latin typeface="+mj-lt"/>
                <a:hlinkClick r:id="rId2">
                  <a:extLst>
                    <a:ext uri="{A12FA001-AC4F-418D-AE19-62706E023703}">
                      <ahyp:hlinkClr xmlns:ahyp="http://schemas.microsoft.com/office/drawing/2018/hyperlinkcolor" val="tx"/>
                    </a:ext>
                  </a:extLst>
                </a:hlinkClick>
              </a:rPr>
              <a:t>https://www.forbes.com/sites/geristengel/2020/06/17/black-lives-matter-protests-moves-corporate-di-initiatives-into-the-spotlight/?sh=13ec22b57a0d</a:t>
            </a:r>
            <a:endParaRPr lang="en-US" sz="1100" dirty="0">
              <a:solidFill>
                <a:srgbClr val="0070C0"/>
              </a:solidFill>
              <a:latin typeface="+mj-lt"/>
            </a:endParaRPr>
          </a:p>
          <a:p>
            <a:pPr marL="0" indent="0">
              <a:buClr>
                <a:srgbClr val="0070C0"/>
              </a:buClr>
              <a:buNone/>
            </a:pPr>
            <a:r>
              <a:rPr lang="en-US" sz="1100" b="1" cap="none" dirty="0">
                <a:latin typeface="+mj-lt"/>
              </a:rPr>
              <a:t>2: Benefits of HR analytics </a:t>
            </a:r>
            <a:r>
              <a:rPr lang="en-US" sz="1100" dirty="0">
                <a:solidFill>
                  <a:srgbClr val="0070C0"/>
                </a:solidFill>
                <a:latin typeface="+mj-lt"/>
                <a:hlinkClick r:id="rId3">
                  <a:extLst>
                    <a:ext uri="{A12FA001-AC4F-418D-AE19-62706E023703}">
                      <ahyp:hlinkClr xmlns:ahyp="http://schemas.microsoft.com/office/drawing/2018/hyperlinkcolor" val="tx"/>
                    </a:ext>
                  </a:extLst>
                </a:hlinkClick>
              </a:rPr>
              <a:t>https://blog.talview.com/8-key-benefits-of-hr-analytics#:~:text=Better%20Insights,and%20analyzing%20performance%2Drelated%20data.&amp;text=This%20data%20not%20only%20provides,morale%2C%20retention%2C%20and%20engagement</a:t>
            </a:r>
            <a:r>
              <a:rPr lang="en-US" sz="1100" dirty="0">
                <a:solidFill>
                  <a:srgbClr val="0070C0"/>
                </a:solidFill>
                <a:latin typeface="+mj-lt"/>
              </a:rPr>
              <a:t>.</a:t>
            </a:r>
          </a:p>
          <a:p>
            <a:pPr marL="0" indent="0">
              <a:buClr>
                <a:srgbClr val="0070C0"/>
              </a:buClr>
              <a:buNone/>
            </a:pPr>
            <a:r>
              <a:rPr lang="en-US" sz="1100" b="1" cap="none" dirty="0">
                <a:latin typeface="+mj-lt"/>
              </a:rPr>
              <a:t>3: Using Data in D&amp;I </a:t>
            </a:r>
            <a:r>
              <a:rPr lang="en-US" sz="1100" dirty="0">
                <a:solidFill>
                  <a:srgbClr val="0070C0"/>
                </a:solidFill>
                <a:latin typeface="+mj-lt"/>
                <a:hlinkClick r:id="rId4">
                  <a:extLst>
                    <a:ext uri="{A12FA001-AC4F-418D-AE19-62706E023703}">
                      <ahyp:hlinkClr xmlns:ahyp="http://schemas.microsoft.com/office/drawing/2018/hyperlinkcolor" val="tx"/>
                    </a:ext>
                  </a:extLst>
                </a:hlinkClick>
              </a:rPr>
              <a:t>https://hrexecutive.com/using-data-accountability-to-make-the-di-difference/</a:t>
            </a:r>
            <a:endParaRPr lang="en-US" sz="1100" dirty="0">
              <a:solidFill>
                <a:srgbClr val="0070C0"/>
              </a:solidFill>
              <a:latin typeface="+mj-lt"/>
            </a:endParaRPr>
          </a:p>
          <a:p>
            <a:pPr marL="0" indent="0">
              <a:buClr>
                <a:srgbClr val="0070C0"/>
              </a:buClr>
              <a:buNone/>
            </a:pPr>
            <a:r>
              <a:rPr lang="en-US" sz="1100" b="1" dirty="0">
                <a:solidFill>
                  <a:schemeClr val="tx1"/>
                </a:solidFill>
                <a:latin typeface="+mj-lt"/>
              </a:rPr>
              <a:t>4. Framework for Designing Trust and Reputation systems</a:t>
            </a:r>
            <a:r>
              <a:rPr lang="en-US" sz="1100" dirty="0">
                <a:solidFill>
                  <a:srgbClr val="0070C0"/>
                </a:solidFill>
                <a:latin typeface="+mj-lt"/>
              </a:rPr>
              <a:t>: </a:t>
            </a:r>
            <a:r>
              <a:rPr lang="en-US" sz="1100" dirty="0">
                <a:solidFill>
                  <a:srgbClr val="0070C0"/>
                </a:solidFill>
                <a:latin typeface="+mj-lt"/>
                <a:hlinkClick r:id="rId5">
                  <a:extLst>
                    <a:ext uri="{A12FA001-AC4F-418D-AE19-62706E023703}">
                      <ahyp:hlinkClr xmlns:ahyp="http://schemas.microsoft.com/office/drawing/2018/hyperlinkcolor" val="tx"/>
                    </a:ext>
                  </a:extLst>
                </a:hlinkClick>
              </a:rPr>
              <a:t>https://www.mdpi.com/0718-1876/5/2/14</a:t>
            </a:r>
            <a:endParaRPr lang="en-US" sz="1100" dirty="0">
              <a:solidFill>
                <a:srgbClr val="0070C0"/>
              </a:solidFill>
              <a:latin typeface="+mj-lt"/>
            </a:endParaRPr>
          </a:p>
          <a:p>
            <a:pPr marL="0" indent="0">
              <a:buClr>
                <a:srgbClr val="0070C0"/>
              </a:buClr>
              <a:buNone/>
            </a:pPr>
            <a:r>
              <a:rPr lang="en-US" sz="1100" b="1" dirty="0">
                <a:solidFill>
                  <a:schemeClr val="tx1"/>
                </a:solidFill>
                <a:latin typeface="+mj-lt"/>
              </a:rPr>
              <a:t>5</a:t>
            </a:r>
            <a:r>
              <a:rPr lang="en-US" sz="1100" b="1" cap="none" dirty="0">
                <a:solidFill>
                  <a:schemeClr val="tx1"/>
                </a:solidFill>
                <a:latin typeface="+mj-lt"/>
              </a:rPr>
              <a:t>. </a:t>
            </a:r>
            <a:r>
              <a:rPr lang="en-US" sz="1100" b="1" i="0" dirty="0">
                <a:solidFill>
                  <a:schemeClr val="tx1"/>
                </a:solidFill>
                <a:effectLst/>
                <a:latin typeface="+mj-lt"/>
              </a:rPr>
              <a:t>Trust Building </a:t>
            </a:r>
            <a:r>
              <a:rPr lang="en-US" sz="1100" b="1" i="0" dirty="0">
                <a:solidFill>
                  <a:srgbClr val="000000"/>
                </a:solidFill>
                <a:effectLst/>
                <a:latin typeface="+mj-lt"/>
              </a:rPr>
              <a:t>Online: Rating and Reputation Systems </a:t>
            </a:r>
            <a:r>
              <a:rPr lang="en-US" sz="1100" cap="none" dirty="0">
                <a:solidFill>
                  <a:srgbClr val="0070C0"/>
                </a:solidFill>
                <a:latin typeface="+mj-lt"/>
              </a:rPr>
              <a:t>https://depts.washington.edu/ccce/digitalMedia/reps.html</a:t>
            </a:r>
          </a:p>
          <a:p>
            <a:pPr marL="0" indent="0">
              <a:buClr>
                <a:srgbClr val="0070C0"/>
              </a:buClr>
              <a:buNone/>
            </a:pPr>
            <a:r>
              <a:rPr lang="en-US" sz="1100" b="1" dirty="0">
                <a:latin typeface="+mj-lt"/>
              </a:rPr>
              <a:t>6</a:t>
            </a:r>
            <a:r>
              <a:rPr lang="en-US" sz="1100" b="1" cap="none" dirty="0">
                <a:latin typeface="+mj-lt"/>
              </a:rPr>
              <a:t>: </a:t>
            </a:r>
            <a:r>
              <a:rPr lang="en-US" sz="1100" b="1" dirty="0">
                <a:solidFill>
                  <a:schemeClr val="tx1"/>
                </a:solidFill>
                <a:latin typeface="+mj-lt"/>
              </a:rPr>
              <a:t>Leadership</a:t>
            </a:r>
            <a:r>
              <a:rPr lang="en-US" sz="1100" b="1" cap="none" dirty="0">
                <a:latin typeface="+mj-lt"/>
              </a:rPr>
              <a:t> lessons </a:t>
            </a:r>
            <a:r>
              <a:rPr lang="en-US" sz="1100" cap="none" dirty="0">
                <a:solidFill>
                  <a:srgbClr val="0070C0"/>
                </a:solidFill>
                <a:latin typeface="+mj-lt"/>
              </a:rPr>
              <a:t>- </a:t>
            </a:r>
            <a:r>
              <a:rPr lang="en-US" sz="1100" dirty="0">
                <a:solidFill>
                  <a:srgbClr val="0070C0"/>
                </a:solidFill>
                <a:latin typeface="+mj-lt"/>
                <a:hlinkClick r:id="rId6">
                  <a:extLst>
                    <a:ext uri="{A12FA001-AC4F-418D-AE19-62706E023703}">
                      <ahyp:hlinkClr xmlns:ahyp="http://schemas.microsoft.com/office/drawing/2018/hyperlinkcolor" val="tx"/>
                    </a:ext>
                  </a:extLst>
                </a:hlinkClick>
              </a:rPr>
              <a:t>https://www.diversityincbestpractices.com/what-leaders-can-learn-from-wells-fargo-ceos-recent-comments-about-a-lack-of-black-talent/</a:t>
            </a:r>
            <a:endParaRPr lang="en-US" sz="1100" dirty="0">
              <a:solidFill>
                <a:srgbClr val="0070C0"/>
              </a:solidFill>
              <a:latin typeface="+mj-lt"/>
            </a:endParaRPr>
          </a:p>
          <a:p>
            <a:pPr marL="0" indent="0">
              <a:buClr>
                <a:srgbClr val="0070C0"/>
              </a:buClr>
              <a:buNone/>
            </a:pPr>
            <a:r>
              <a:rPr lang="en-US" sz="1100" b="1" cap="none" dirty="0">
                <a:latin typeface="+mj-lt"/>
              </a:rPr>
              <a:t>7: Companies ramping up D&amp;I efforts </a:t>
            </a:r>
            <a:r>
              <a:rPr lang="en-US" sz="1100" dirty="0">
                <a:solidFill>
                  <a:srgbClr val="0070C0"/>
                </a:solidFill>
                <a:latin typeface="+mj-lt"/>
                <a:hlinkClick r:id="rId7">
                  <a:extLst>
                    <a:ext uri="{A12FA001-AC4F-418D-AE19-62706E023703}">
                      <ahyp:hlinkClr xmlns:ahyp="http://schemas.microsoft.com/office/drawing/2018/hyperlinkcolor" val="tx"/>
                    </a:ext>
                  </a:extLst>
                </a:hlinkClick>
              </a:rPr>
              <a:t>https://www.glassdoor.com/employers/blog/inspiration-for-ramping-up-diversity-inclusion-efforts/</a:t>
            </a:r>
            <a:endParaRPr lang="en-US" sz="1100" dirty="0">
              <a:solidFill>
                <a:srgbClr val="0070C0"/>
              </a:solidFill>
              <a:latin typeface="+mj-lt"/>
            </a:endParaRPr>
          </a:p>
          <a:p>
            <a:pPr marL="0" indent="0">
              <a:buClr>
                <a:srgbClr val="0070C0"/>
              </a:buClr>
              <a:buNone/>
            </a:pPr>
            <a:r>
              <a:rPr lang="en-US" sz="1100" b="1" cap="none" dirty="0">
                <a:latin typeface="+mj-lt"/>
              </a:rPr>
              <a:t>8: Banking Industry – Banks D&amp; I pledge examples </a:t>
            </a:r>
          </a:p>
          <a:p>
            <a:pPr marL="201168" lvl="1" indent="0">
              <a:buClr>
                <a:srgbClr val="0070C0"/>
              </a:buClr>
              <a:buNone/>
            </a:pPr>
            <a:r>
              <a:rPr lang="en-US" sz="1100" b="1" cap="none" dirty="0">
                <a:latin typeface="+mj-lt"/>
              </a:rPr>
              <a:t>JPMorgan D&amp;I pledge:</a:t>
            </a:r>
            <a:r>
              <a:rPr lang="en-US" sz="1100" cap="none" dirty="0">
                <a:latin typeface="+mj-lt"/>
              </a:rPr>
              <a:t> </a:t>
            </a:r>
            <a:r>
              <a:rPr lang="en-US" sz="1100" dirty="0">
                <a:solidFill>
                  <a:srgbClr val="0070C0"/>
                </a:solidFill>
                <a:latin typeface="+mj-lt"/>
                <a:hlinkClick r:id="rId8">
                  <a:extLst>
                    <a:ext uri="{A12FA001-AC4F-418D-AE19-62706E023703}">
                      <ahyp:hlinkClr xmlns:ahyp="http://schemas.microsoft.com/office/drawing/2018/hyperlinkcolor" val="tx"/>
                    </a:ext>
                  </a:extLst>
                </a:hlinkClick>
              </a:rPr>
              <a:t>https://www.reuters.com/article/jpmorgan-diversity/jpmorgan-pledges-30-billion-to-address-racial-wealth-gap-idUSKBN26T0H0</a:t>
            </a:r>
            <a:endParaRPr lang="en-US" sz="1100" dirty="0">
              <a:solidFill>
                <a:srgbClr val="0070C0"/>
              </a:solidFill>
              <a:latin typeface="+mj-lt"/>
            </a:endParaRPr>
          </a:p>
          <a:p>
            <a:pPr marL="201168" lvl="1" indent="0">
              <a:buClr>
                <a:srgbClr val="0070C0"/>
              </a:buClr>
              <a:buNone/>
            </a:pPr>
            <a:r>
              <a:rPr lang="en-US" sz="1100" b="1" cap="none" dirty="0">
                <a:latin typeface="+mj-lt"/>
              </a:rPr>
              <a:t>Citibank D&amp;I pledge: </a:t>
            </a:r>
            <a:r>
              <a:rPr lang="en-US" sz="1100" dirty="0">
                <a:solidFill>
                  <a:srgbClr val="0070C0"/>
                </a:solidFill>
                <a:latin typeface="+mj-lt"/>
                <a:hlinkClick r:id="rId9">
                  <a:extLst>
                    <a:ext uri="{A12FA001-AC4F-418D-AE19-62706E023703}">
                      <ahyp:hlinkClr xmlns:ahyp="http://schemas.microsoft.com/office/drawing/2018/hyperlinkcolor" val="tx"/>
                    </a:ext>
                  </a:extLst>
                </a:hlinkClick>
              </a:rPr>
              <a:t>https://www.forbes.com/sites/ruthumoh/2020/09/23/citi-pledges-1-billion-to-narrow-the-racial-wealth-gap-confront-wealth-inequality/?sh=266e3f66fc93</a:t>
            </a:r>
            <a:endParaRPr lang="en-US" sz="1100" dirty="0">
              <a:solidFill>
                <a:srgbClr val="0070C0"/>
              </a:solidFill>
              <a:latin typeface="+mj-lt"/>
            </a:endParaRPr>
          </a:p>
          <a:p>
            <a:endParaRPr lang="en-US" sz="1100" dirty="0">
              <a:latin typeface="+mj-lt"/>
            </a:endParaRPr>
          </a:p>
        </p:txBody>
      </p:sp>
    </p:spTree>
    <p:extLst>
      <p:ext uri="{BB962C8B-B14F-4D97-AF65-F5344CB8AC3E}">
        <p14:creationId xmlns:p14="http://schemas.microsoft.com/office/powerpoint/2010/main" val="53228255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{1D20D16E-A669-48C7-B419-536A46CCE6B6}tf56160789_win32</Template>
  <TotalTime>241</TotalTime>
  <Words>1060</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Bookman Old Style</vt:lpstr>
      <vt:lpstr>Calibri</vt:lpstr>
      <vt:lpstr>Franklin Gothic Book</vt:lpstr>
      <vt:lpstr>jaf-bernino-sans</vt:lpstr>
      <vt:lpstr>Wingdings</vt:lpstr>
      <vt:lpstr>1_RetrospectVTI</vt:lpstr>
      <vt:lpstr>DiversityRate  - A DIVERSITY AND INCLUSION TRUST, REPUTATION AND RATING SYSTEM </vt:lpstr>
      <vt:lpstr>“Human and not financial capital must be the starting point and ongoing foundation of a successful strategy”</vt:lpstr>
      <vt:lpstr>Problem Statement</vt:lpstr>
      <vt:lpstr>Why A Solution</vt:lpstr>
      <vt:lpstr>Target Industry &amp; Customers</vt:lpstr>
      <vt:lpstr>Implementation </vt:lpstr>
      <vt:lpstr>Implementation… </vt:lpstr>
      <vt:lpstr>References/Links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Data Analytics to drive change in D&amp;I</dc:title>
  <dc:creator>Mary Namayanja</dc:creator>
  <cp:lastModifiedBy>Mary Namayanja</cp:lastModifiedBy>
  <cp:revision>28</cp:revision>
  <dcterms:created xsi:type="dcterms:W3CDTF">2020-12-30T20:21:53Z</dcterms:created>
  <dcterms:modified xsi:type="dcterms:W3CDTF">2021-02-08T04:55:52Z</dcterms:modified>
</cp:coreProperties>
</file>